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79" r:id="rId4"/>
    <p:sldId id="257" r:id="rId5"/>
    <p:sldId id="260" r:id="rId6"/>
    <p:sldId id="258" r:id="rId7"/>
    <p:sldId id="259" r:id="rId8"/>
    <p:sldId id="262" r:id="rId9"/>
    <p:sldId id="263" r:id="rId10"/>
    <p:sldId id="265" r:id="rId11"/>
    <p:sldId id="266" r:id="rId12"/>
    <p:sldId id="268" r:id="rId13"/>
    <p:sldId id="270" r:id="rId14"/>
    <p:sldId id="269" r:id="rId15"/>
    <p:sldId id="275" r:id="rId16"/>
    <p:sldId id="264" r:id="rId17"/>
    <p:sldId id="272" r:id="rId18"/>
    <p:sldId id="273" r:id="rId19"/>
    <p:sldId id="274" r:id="rId20"/>
    <p:sldId id="271" r:id="rId21"/>
    <p:sldId id="280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051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257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4144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735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4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4605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631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9010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222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480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02720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65502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986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25051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4381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2490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2186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0315BAC-9BEE-4428-B8DF-37D67A4F1B79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AE27D29-BC53-4143-AC20-8084930FAA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0637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mchs.gov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nki.ru/" TargetMode="External"/><Relationship Id="rId2" Type="http://schemas.openxmlformats.org/officeDocument/2006/relationships/hyperlink" Target="https://raexpert.ru/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www.cbr.ru/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2576582"/>
          </a:xfrm>
        </p:spPr>
        <p:txBody>
          <a:bodyPr/>
          <a:lstStyle/>
          <a:p>
            <a:r>
              <a:rPr lang="ru-RU" b="1" dirty="0">
                <a:solidFill>
                  <a:srgbClr val="00B050"/>
                </a:solidFill>
              </a:rPr>
              <a:t>Страхование. </a:t>
            </a:r>
            <a:br>
              <a:rPr lang="ru-RU" b="1" dirty="0">
                <a:solidFill>
                  <a:srgbClr val="00B050"/>
                </a:solidFill>
              </a:rPr>
            </a:br>
            <a:r>
              <a:rPr lang="ru-RU" b="1" dirty="0">
                <a:solidFill>
                  <a:srgbClr val="00B050"/>
                </a:solidFill>
              </a:rPr>
              <a:t>Что нужно знать каждому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2398" y="4447713"/>
            <a:ext cx="6815669" cy="530686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7087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B87FE60-91A5-42FB-9874-742C98FDDC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DC7EDE81-0460-45DA-ACE6-3C252357D9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2946015"/>
              </p:ext>
            </p:extLst>
          </p:nvPr>
        </p:nvGraphicFramePr>
        <p:xfrm>
          <a:off x="2601157" y="2246050"/>
          <a:ext cx="7048869" cy="31426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24066">
                  <a:extLst>
                    <a:ext uri="{9D8B030D-6E8A-4147-A177-3AD203B41FA5}">
                      <a16:colId xmlns:a16="http://schemas.microsoft.com/office/drawing/2014/main" val="3728234570"/>
                    </a:ext>
                  </a:extLst>
                </a:gridCol>
                <a:gridCol w="3524803">
                  <a:extLst>
                    <a:ext uri="{9D8B030D-6E8A-4147-A177-3AD203B41FA5}">
                      <a16:colId xmlns:a16="http://schemas.microsoft.com/office/drawing/2014/main" val="3496145255"/>
                    </a:ext>
                  </a:extLst>
                </a:gridCol>
              </a:tblGrid>
              <a:tr h="3142696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400" dirty="0">
                          <a:effectLst/>
                        </a:rPr>
                        <a:t>На бога надейся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400" dirty="0">
                          <a:effectLst/>
                        </a:rPr>
                        <a:t>Храни себя от бед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400" dirty="0">
                          <a:effectLst/>
                        </a:rPr>
                        <a:t>Пока гром не грянет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400" dirty="0">
                          <a:effectLst/>
                        </a:rPr>
                        <a:t>Авось да небось</a:t>
                      </a: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2400" dirty="0">
                          <a:effectLst/>
                        </a:rPr>
                        <a:t>Знал бы где упасть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400" dirty="0">
                          <a:effectLst/>
                        </a:rPr>
                        <a:t>A</a:t>
                      </a:r>
                      <a:r>
                        <a:rPr lang="ru-RU" sz="2000" dirty="0">
                          <a:effectLst/>
                        </a:rPr>
                        <a:t>. соломки бы подстелил.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B. до добра не доведут.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C. а сам не плошай.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D. пока их ещё нет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E. мужик не перекрестится.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7430185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496E524E-3D96-497C-9CA2-F880F083FD7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 bwMode="auto">
          <a:xfrm>
            <a:off x="2811290" y="1568787"/>
            <a:ext cx="683873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Задание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Соедините части пословиц и объясните их смысл.</a:t>
            </a: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993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46273-9FC1-46F0-95CE-3570D86DAB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871132"/>
            <a:ext cx="6815669" cy="25063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8D13BF4-DA46-4A08-9F30-883DE5EF29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2272683"/>
            <a:ext cx="6815669" cy="2705716"/>
          </a:xfrm>
        </p:spPr>
        <p:txBody>
          <a:bodyPr/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b="1" dirty="0">
                <a:solidFill>
                  <a:srgbClr val="00B050"/>
                </a:solidFill>
                <a:effectLst/>
              </a:rPr>
              <a:t>На бога надейся,  а сам не плошай.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b="1" dirty="0">
                <a:solidFill>
                  <a:srgbClr val="00B050"/>
                </a:solidFill>
                <a:effectLst/>
              </a:rPr>
              <a:t>Храни себя от бед пока их еще нет.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b="1" dirty="0">
                <a:solidFill>
                  <a:srgbClr val="00B050"/>
                </a:solidFill>
                <a:effectLst/>
              </a:rPr>
              <a:t>Пока гром не грянет, мужик не перекрестится.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b="1" dirty="0">
                <a:solidFill>
                  <a:srgbClr val="00B050"/>
                </a:solidFill>
                <a:effectLst/>
              </a:rPr>
              <a:t>Авось да небось до добра не доведут.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000" b="1" dirty="0">
                <a:solidFill>
                  <a:srgbClr val="00B050"/>
                </a:solidFill>
                <a:effectLst/>
              </a:rPr>
              <a:t>Знал бы где упасть, соломки бы подстелил</a:t>
            </a:r>
            <a:endParaRPr lang="ru-RU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343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hlinkClick r:id="rId2"/>
              </a:rPr>
              <a:t>https://www.mchs.gov.ru/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178"/>
          <a:stretch/>
        </p:blipFill>
        <p:spPr>
          <a:xfrm>
            <a:off x="661479" y="2036198"/>
            <a:ext cx="3142035" cy="9727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b="9"/>
          <a:stretch/>
        </p:blipFill>
        <p:spPr>
          <a:xfrm>
            <a:off x="7702330" y="2726598"/>
            <a:ext cx="2912166" cy="20267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b="23"/>
          <a:stretch/>
        </p:blipFill>
        <p:spPr>
          <a:xfrm>
            <a:off x="2889114" y="4850610"/>
            <a:ext cx="6841787" cy="13424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/>
          <a:srcRect r="32"/>
          <a:stretch/>
        </p:blipFill>
        <p:spPr>
          <a:xfrm>
            <a:off x="661479" y="2702544"/>
            <a:ext cx="6595353" cy="207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54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r="2" b="22"/>
          <a:stretch/>
        </p:blipFill>
        <p:spPr>
          <a:xfrm>
            <a:off x="929258" y="1779531"/>
            <a:ext cx="10396081" cy="35220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r="24" b="5"/>
          <a:stretch/>
        </p:blipFill>
        <p:spPr>
          <a:xfrm>
            <a:off x="627962" y="746799"/>
            <a:ext cx="10840950" cy="538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679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tretch/>
        </p:blipFill>
        <p:spPr>
          <a:xfrm>
            <a:off x="642025" y="1076006"/>
            <a:ext cx="10905712" cy="51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324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Страховой риск –предполагаемое событие, на случай которого осуществляется страхование.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1"/>
          <a:stretch/>
        </p:blipFill>
        <p:spPr>
          <a:xfrm>
            <a:off x="927095" y="2044800"/>
            <a:ext cx="6851318" cy="412453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741567" y="2582853"/>
            <a:ext cx="37249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Риски в нашей жизни: болезни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026997" y="2952185"/>
            <a:ext cx="315406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Риски в нашей жизни:</a:t>
            </a:r>
          </a:p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непредвиденная работа, </a:t>
            </a:r>
          </a:p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конфликты…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234104" y="3875515"/>
            <a:ext cx="32774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Риски во взрослой жизни: </a:t>
            </a:r>
          </a:p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бедность, тюрьма…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921128" y="4649681"/>
            <a:ext cx="35904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Риски во взрослой жизни: </a:t>
            </a:r>
          </a:p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инвалидность и что-нибудь еще хуже…</a:t>
            </a:r>
          </a:p>
        </p:txBody>
      </p:sp>
    </p:spTree>
    <p:extLst>
      <p:ext uri="{BB962C8B-B14F-4D97-AF65-F5344CB8AC3E}">
        <p14:creationId xmlns:p14="http://schemas.microsoft.com/office/powerpoint/2010/main" val="4083441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33426"/>
            <a:ext cx="9601196" cy="457199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Участники страховых отношений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64"/>
          <a:stretch/>
        </p:blipFill>
        <p:spPr>
          <a:xfrm>
            <a:off x="673546" y="1066800"/>
            <a:ext cx="10851704" cy="521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9508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723901"/>
            <a:ext cx="9601196" cy="495300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можно и что нельзя страховать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tretch/>
        </p:blipFill>
        <p:spPr>
          <a:xfrm>
            <a:off x="545307" y="1219201"/>
            <a:ext cx="10951367" cy="486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0028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95402" y="714376"/>
            <a:ext cx="9601196" cy="122872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Необходимо узнать рейтинг надежности страховых компаний.</a:t>
            </a: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любой поисковой системе Интернета просто набейте запрос 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«Рейтинг надежности страховых компаний». </a:t>
            </a:r>
          </a:p>
          <a:p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Появятся несколько сайтов</a:t>
            </a:r>
          </a:p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https://raexpert.ru/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https://www.banki.ru/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т.д.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 rotWithShape="1">
          <a:blip r:embed="rId4"/>
          <a:srcRect r="45"/>
          <a:stretch/>
        </p:blipFill>
        <p:spPr>
          <a:xfrm>
            <a:off x="1104519" y="2077221"/>
            <a:ext cx="5076825" cy="406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95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b="47"/>
          <a:stretch/>
        </p:blipFill>
        <p:spPr>
          <a:xfrm>
            <a:off x="2416630" y="744435"/>
            <a:ext cx="7013120" cy="55064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В информации о компании посмотрите как давно компания работает на рынке страховых услуг, проверьте наличие у нее лицензии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Эту информацию можно найти на сайте Центрального банка Российской Федерации </a:t>
            </a:r>
            <a:r>
              <a:rPr lang="en-US" dirty="0">
                <a:solidFill>
                  <a:srgbClr val="00B0F0"/>
                </a:solidFill>
                <a:hlinkClick r:id="rId2"/>
              </a:rPr>
              <a:t>www.cbr.ru</a:t>
            </a:r>
            <a:r>
              <a:rPr lang="en-US" dirty="0">
                <a:solidFill>
                  <a:srgbClr val="00B0F0"/>
                </a:solidFill>
              </a:rPr>
              <a:t> </a:t>
            </a:r>
          </a:p>
          <a:p>
            <a:r>
              <a:rPr lang="ru-RU" dirty="0">
                <a:solidFill>
                  <a:schemeClr val="tx1"/>
                </a:solidFill>
              </a:rPr>
              <a:t>Главная страница</a:t>
            </a:r>
          </a:p>
          <a:p>
            <a:r>
              <a:rPr lang="ru-RU" dirty="0">
                <a:solidFill>
                  <a:schemeClr val="tx1"/>
                </a:solidFill>
              </a:rPr>
              <a:t>Проверить участника финансового рынка</a:t>
            </a:r>
          </a:p>
          <a:p>
            <a:r>
              <a:rPr lang="ru-RU" dirty="0">
                <a:solidFill>
                  <a:schemeClr val="tx1"/>
                </a:solidFill>
              </a:rPr>
              <a:t>Справочник участников финансового рынка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r="30"/>
          <a:stretch/>
        </p:blipFill>
        <p:spPr>
          <a:xfrm>
            <a:off x="5094951" y="4583596"/>
            <a:ext cx="2534981" cy="1431818"/>
          </a:xfrm>
          <a:prstGeom prst="rect">
            <a:avLst/>
          </a:prstGeom>
        </p:spPr>
      </p:pic>
      <p:sp>
        <p:nvSpPr>
          <p:cNvPr id="5" name="Стрелка вправо 4"/>
          <p:cNvSpPr/>
          <p:nvPr/>
        </p:nvSpPr>
        <p:spPr>
          <a:xfrm>
            <a:off x="3902927" y="3924116"/>
            <a:ext cx="814039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>
            <a:off x="2442116" y="4728117"/>
            <a:ext cx="735981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8981" y="5498960"/>
            <a:ext cx="755970" cy="975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/>
          <a:srcRect b="59"/>
          <a:stretch/>
        </p:blipFill>
        <p:spPr>
          <a:xfrm>
            <a:off x="7757499" y="2720898"/>
            <a:ext cx="3205263" cy="31495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305689" y="277897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3381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Сравните результаты расчетов по нужному вам виду страхования в нескольких страховых компаниях и обязательно изучите условия договора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tretch/>
        </p:blipFill>
        <p:spPr>
          <a:xfrm>
            <a:off x="349262" y="827666"/>
            <a:ext cx="11493475" cy="5108208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r="13" b="54"/>
          <a:stretch/>
        </p:blipFill>
        <p:spPr>
          <a:xfrm>
            <a:off x="900593" y="1492708"/>
            <a:ext cx="10390811" cy="444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362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В основе выбора любых финансовых услуг лежит сравнение по нескольким характеристикам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Для выбора страховой компании надо сравнить условия страхования.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Для этого посмотрите весь набор страховых услуг компании.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Узнайте сколько это стоит      (тарифы, условия).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tretch/>
        </p:blipFill>
        <p:spPr>
          <a:xfrm>
            <a:off x="5656856" y="2642839"/>
            <a:ext cx="5792262" cy="337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644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736" y="590845"/>
            <a:ext cx="6931477" cy="5663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8493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будет страховать моя семья?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Семья Ивановых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Семья Сидоровых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Семья Петровых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804" y="3126407"/>
            <a:ext cx="3339762" cy="301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81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 Ивановых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706336" y="1956498"/>
            <a:ext cx="9037863" cy="422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9992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 Сидоровых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" b="84"/>
          <a:stretch/>
        </p:blipFill>
        <p:spPr bwMode="auto">
          <a:xfrm>
            <a:off x="1102179" y="2457450"/>
            <a:ext cx="10115550" cy="3061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95107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 Петровых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371600" y="1987727"/>
            <a:ext cx="9844655" cy="4143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42993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tretch/>
        </p:blipFill>
        <p:spPr>
          <a:xfrm>
            <a:off x="1237785" y="959005"/>
            <a:ext cx="9300117" cy="1650379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721894" y="2453267"/>
            <a:ext cx="10996863" cy="3923469"/>
          </a:xfrm>
        </p:spPr>
        <p:txBody>
          <a:bodyPr>
            <a:normAutofit fontScale="62500" lnSpcReduction="20000"/>
          </a:bodyPr>
          <a:lstStyle/>
          <a:p>
            <a:r>
              <a:rPr lang="ru-RU" sz="3800" dirty="0">
                <a:latin typeface="Arial" panose="020B0604020202020204" pitchFamily="34" charset="0"/>
                <a:cs typeface="Arial" panose="020B0604020202020204" pitchFamily="34" charset="0"/>
              </a:rPr>
              <a:t>Выбор страховых услуг начинается с определения надежности страховой компании.</a:t>
            </a:r>
          </a:p>
          <a:p>
            <a:r>
              <a:rPr lang="ru-RU" sz="3800" dirty="0">
                <a:latin typeface="Arial" panose="020B0604020202020204" pitchFamily="34" charset="0"/>
                <a:cs typeface="Arial" panose="020B0604020202020204" pitchFamily="34" charset="0"/>
              </a:rPr>
              <a:t>Прежде всего надо узнать рейтинг страховых компаний на сайтах как минимум двух независимых рейтинговых агентств.</a:t>
            </a:r>
          </a:p>
          <a:p>
            <a:r>
              <a:rPr lang="ru-RU" sz="3800" dirty="0">
                <a:latin typeface="Arial" panose="020B0604020202020204" pitchFamily="34" charset="0"/>
                <a:cs typeface="Arial" panose="020B0604020202020204" pitchFamily="34" charset="0"/>
              </a:rPr>
              <a:t>Сделав выбор страховых компаний надо зайти на сайт самих компаний сравнить условия предоставления нужной страховой услуги.</a:t>
            </a:r>
          </a:p>
          <a:p>
            <a:r>
              <a:rPr lang="ru-RU" sz="3800" dirty="0">
                <a:latin typeface="Arial" panose="020B0604020202020204" pitchFamily="34" charset="0"/>
                <a:cs typeface="Arial" panose="020B0604020202020204" pitchFamily="34" charset="0"/>
              </a:rPr>
              <a:t>Только после этого принимать решения с какой страховой компанией заключать договор.</a:t>
            </a:r>
            <a:endParaRPr lang="en-US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800" dirty="0">
                <a:latin typeface="Arial" panose="020B0604020202020204" pitchFamily="34" charset="0"/>
                <a:cs typeface="Arial" panose="020B0604020202020204" pitchFamily="34" charset="0"/>
              </a:rPr>
              <a:t>При заключения договора его внимательно прочитать при необходимости проконсультироваться с юристом</a:t>
            </a:r>
          </a:p>
          <a:p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44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FC4D39-4F5F-443E-9996-E483DAE50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731258"/>
          </a:xfrm>
        </p:spPr>
        <p:txBody>
          <a:bodyPr>
            <a:normAutofit fontScale="90000"/>
          </a:bodyPr>
          <a:lstStyle/>
          <a:p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144145D-695E-4F36-B498-C505AD35DA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</p:spTree>
    <p:extLst>
      <p:ext uri="{BB962C8B-B14F-4D97-AF65-F5344CB8AC3E}">
        <p14:creationId xmlns:p14="http://schemas.microsoft.com/office/powerpoint/2010/main" val="15229102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288</TotalTime>
  <Words>404</Words>
  <Application>Microsoft Office PowerPoint</Application>
  <PresentationFormat>Широкоэкранный</PresentationFormat>
  <Paragraphs>60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Garamond</vt:lpstr>
      <vt:lpstr>Times New Roman</vt:lpstr>
      <vt:lpstr>Натуральные материалы</vt:lpstr>
      <vt:lpstr>Страхование.  Что нужно знать каждому</vt:lpstr>
      <vt:lpstr>Задание: Соедините части пословиц и объясните их смысл.</vt:lpstr>
      <vt:lpstr>Презентация PowerPoint</vt:lpstr>
      <vt:lpstr>https://www.mchs.gov.ru/</vt:lpstr>
      <vt:lpstr>Презентация PowerPoint</vt:lpstr>
      <vt:lpstr>Презентация PowerPoint</vt:lpstr>
      <vt:lpstr>Страховой риск –предполагаемое событие, на случай которого осуществляется страхование.</vt:lpstr>
      <vt:lpstr>Участники страховых отношений</vt:lpstr>
      <vt:lpstr>Что можно и что нельзя страховать</vt:lpstr>
      <vt:lpstr>Необходимо узнать рейтинг надежности страховых компаний.</vt:lpstr>
      <vt:lpstr>Презентация PowerPoint</vt:lpstr>
      <vt:lpstr>В информации о компании посмотрите как давно компания работает на рынке страховых услуг, проверьте наличие у нее лицензии</vt:lpstr>
      <vt:lpstr>Сравните результаты расчетов по нужному вам виду страхования в нескольких страховых компаниях и обязательно изучите условия договора</vt:lpstr>
      <vt:lpstr>В основе выбора любых финансовых услуг лежит сравнение по нескольким характеристикам</vt:lpstr>
      <vt:lpstr>Презентация PowerPoint</vt:lpstr>
      <vt:lpstr>Что будет страховать моя семья?</vt:lpstr>
      <vt:lpstr>Семья Ивановых</vt:lpstr>
      <vt:lpstr>Семья Сидоровых</vt:lpstr>
      <vt:lpstr>Семья Петровых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Азбука страхования</dc:title>
  <dc:creator>Учитель</dc:creator>
  <cp:lastModifiedBy>Admin</cp:lastModifiedBy>
  <cp:revision>33</cp:revision>
  <dcterms:created xsi:type="dcterms:W3CDTF">2020-03-16T00:37:24Z</dcterms:created>
  <dcterms:modified xsi:type="dcterms:W3CDTF">2020-11-26T12:06:39Z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2289882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